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57" r:id="rId4"/>
    <p:sldId id="260" r:id="rId5"/>
    <p:sldId id="266" r:id="rId6"/>
    <p:sldId id="258" r:id="rId7"/>
    <p:sldId id="265" r:id="rId8"/>
    <p:sldId id="267" r:id="rId9"/>
    <p:sldId id="263" r:id="rId10"/>
    <p:sldId id="261" r:id="rId11"/>
    <p:sldId id="262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AB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>
        <p:scale>
          <a:sx n="75" d="100"/>
          <a:sy n="75" d="100"/>
        </p:scale>
        <p:origin x="408" y="6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A99CAE6-B50F-4916-8DFE-78842B0375EF}" type="doc">
      <dgm:prSet loTypeId="urn:microsoft.com/office/officeart/2005/8/layout/hList9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A268A05-6634-4DDD-A697-1DED914C2A9B}">
      <dgm:prSet phldrT="[Text]"/>
      <dgm:spPr/>
      <dgm:t>
        <a:bodyPr/>
        <a:lstStyle/>
        <a:p>
          <a:r>
            <a:rPr lang="en-US" dirty="0"/>
            <a:t>HTML Note Output Generator</a:t>
          </a:r>
        </a:p>
      </dgm:t>
    </dgm:pt>
    <dgm:pt modelId="{D6E944E4-3510-4435-BE0C-97D593AA03F6}" type="parTrans" cxnId="{ACF14670-E7C6-408A-A29E-BEE9776B1625}">
      <dgm:prSet/>
      <dgm:spPr/>
      <dgm:t>
        <a:bodyPr/>
        <a:lstStyle/>
        <a:p>
          <a:endParaRPr lang="en-US"/>
        </a:p>
      </dgm:t>
    </dgm:pt>
    <dgm:pt modelId="{3F6F84E5-0B30-456C-BD84-E73B1B08F198}" type="sibTrans" cxnId="{ACF14670-E7C6-408A-A29E-BEE9776B1625}">
      <dgm:prSet/>
      <dgm:spPr/>
      <dgm:t>
        <a:bodyPr/>
        <a:lstStyle/>
        <a:p>
          <a:endParaRPr lang="en-US"/>
        </a:p>
      </dgm:t>
    </dgm:pt>
    <dgm:pt modelId="{5584E360-984F-490C-869A-4FF2015433A6}">
      <dgm:prSet phldrT="[Text]"/>
      <dgm:spPr/>
      <dgm:t>
        <a:bodyPr/>
        <a:lstStyle/>
        <a:p>
          <a:r>
            <a:rPr lang="en-US" dirty="0"/>
            <a:t>Transitioning </a:t>
          </a:r>
          <a:r>
            <a:rPr lang="en-US" dirty="0" err="1"/>
            <a:t>TouchWorks</a:t>
          </a:r>
          <a:r>
            <a:rPr lang="en-US" dirty="0"/>
            <a:t>’ note generation from RTF to HTML format</a:t>
          </a:r>
        </a:p>
      </dgm:t>
    </dgm:pt>
    <dgm:pt modelId="{5B52AD15-F359-4CDE-B473-2E2DB5A0DAE5}" type="parTrans" cxnId="{9A0EC655-CBD6-45A5-8E37-59BF2A285C90}">
      <dgm:prSet/>
      <dgm:spPr/>
      <dgm:t>
        <a:bodyPr/>
        <a:lstStyle/>
        <a:p>
          <a:endParaRPr lang="en-US"/>
        </a:p>
      </dgm:t>
    </dgm:pt>
    <dgm:pt modelId="{84EA6293-811F-4D2F-844B-7FE1B3239619}" type="sibTrans" cxnId="{9A0EC655-CBD6-45A5-8E37-59BF2A285C90}">
      <dgm:prSet/>
      <dgm:spPr/>
      <dgm:t>
        <a:bodyPr/>
        <a:lstStyle/>
        <a:p>
          <a:endParaRPr lang="en-US"/>
        </a:p>
      </dgm:t>
    </dgm:pt>
    <dgm:pt modelId="{A00F75C8-A98B-4262-9AB1-1A064E2DFA91}">
      <dgm:prSet phldrT="[Text]"/>
      <dgm:spPr>
        <a:solidFill>
          <a:schemeClr val="tx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US" b="1" dirty="0"/>
            <a:t>Tech used: </a:t>
          </a:r>
          <a:r>
            <a:rPr lang="en-US" dirty="0"/>
            <a:t>JavaScript,</a:t>
          </a:r>
          <a:r>
            <a:rPr lang="en-US" dirty="0"/>
            <a:t> Python,</a:t>
          </a:r>
          <a:r>
            <a:rPr lang="en-US" dirty="0"/>
            <a:t> HTML, CSS, jQuery, ASP.NET MVC 5 </a:t>
          </a:r>
        </a:p>
      </dgm:t>
    </dgm:pt>
    <dgm:pt modelId="{90215C74-DC4D-4594-9515-D87C1EA126FA}" type="parTrans" cxnId="{26C3B3AA-4D0C-4BA0-A068-9BCAAEAA935A}">
      <dgm:prSet/>
      <dgm:spPr/>
      <dgm:t>
        <a:bodyPr/>
        <a:lstStyle/>
        <a:p>
          <a:endParaRPr lang="en-US"/>
        </a:p>
      </dgm:t>
    </dgm:pt>
    <dgm:pt modelId="{7945383D-2887-4CC6-A466-0D80408089A5}" type="sibTrans" cxnId="{26C3B3AA-4D0C-4BA0-A068-9BCAAEAA935A}">
      <dgm:prSet/>
      <dgm:spPr/>
      <dgm:t>
        <a:bodyPr/>
        <a:lstStyle/>
        <a:p>
          <a:endParaRPr lang="en-US"/>
        </a:p>
      </dgm:t>
    </dgm:pt>
    <dgm:pt modelId="{DF12E4F5-6B5D-430E-9AA9-AF3ACB5A8B2C}">
      <dgm:prSet phldrT="[Text]" custT="1"/>
      <dgm:spPr/>
      <dgm:t>
        <a:bodyPr/>
        <a:lstStyle/>
        <a:p>
          <a:r>
            <a:rPr lang="en-US" sz="1400" dirty="0"/>
            <a:t>Modernization of Silverlight Application</a:t>
          </a:r>
        </a:p>
      </dgm:t>
    </dgm:pt>
    <dgm:pt modelId="{BB8CE1BC-7E20-4E81-AA04-F68E24C34224}" type="parTrans" cxnId="{5FBCFD83-AAA1-480A-9FD0-C3B4C8644F7C}">
      <dgm:prSet/>
      <dgm:spPr/>
      <dgm:t>
        <a:bodyPr/>
        <a:lstStyle/>
        <a:p>
          <a:endParaRPr lang="en-US"/>
        </a:p>
      </dgm:t>
    </dgm:pt>
    <dgm:pt modelId="{C3959EF4-312F-43E9-B553-70FDE14ED5AD}" type="sibTrans" cxnId="{5FBCFD83-AAA1-480A-9FD0-C3B4C8644F7C}">
      <dgm:prSet/>
      <dgm:spPr/>
      <dgm:t>
        <a:bodyPr/>
        <a:lstStyle/>
        <a:p>
          <a:endParaRPr lang="en-US"/>
        </a:p>
      </dgm:t>
    </dgm:pt>
    <dgm:pt modelId="{6F909673-6F69-4FAE-A8A8-06C6A9EBC86D}">
      <dgm:prSet phldrT="[Text]"/>
      <dgm:spPr/>
      <dgm:t>
        <a:bodyPr/>
        <a:lstStyle/>
        <a:p>
          <a:r>
            <a:rPr lang="en-US" dirty="0"/>
            <a:t>Converting </a:t>
          </a:r>
          <a:r>
            <a:rPr lang="en-US" dirty="0" err="1"/>
            <a:t>Prenatal’s</a:t>
          </a:r>
          <a:r>
            <a:rPr lang="en-US" dirty="0"/>
            <a:t> Admin App from Silverlight to a more modern UI/UX</a:t>
          </a:r>
        </a:p>
      </dgm:t>
    </dgm:pt>
    <dgm:pt modelId="{F84EA97D-E0FF-49C0-8C3D-D6366EBD2F82}" type="parTrans" cxnId="{B621C8EA-2E06-47C8-8B0F-C76B81CD00CF}">
      <dgm:prSet/>
      <dgm:spPr/>
      <dgm:t>
        <a:bodyPr/>
        <a:lstStyle/>
        <a:p>
          <a:endParaRPr lang="en-US"/>
        </a:p>
      </dgm:t>
    </dgm:pt>
    <dgm:pt modelId="{B989E1F4-3DD8-44EE-B4E7-9210C5442946}" type="sibTrans" cxnId="{B621C8EA-2E06-47C8-8B0F-C76B81CD00CF}">
      <dgm:prSet/>
      <dgm:spPr/>
      <dgm:t>
        <a:bodyPr/>
        <a:lstStyle/>
        <a:p>
          <a:endParaRPr lang="en-US"/>
        </a:p>
      </dgm:t>
    </dgm:pt>
    <dgm:pt modelId="{87E53ABA-8665-4158-9288-3E0663F56235}">
      <dgm:prSet phldrT="[Text]"/>
      <dgm:spPr>
        <a:solidFill>
          <a:schemeClr val="tx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US" b="1" dirty="0"/>
            <a:t>Tech used: </a:t>
          </a:r>
          <a:r>
            <a:rPr lang="en-US" dirty="0"/>
            <a:t>JavaScript, </a:t>
          </a:r>
          <a:r>
            <a:rPr lang="en-US" dirty="0"/>
            <a:t>HTML, CSS, jQuery, AngularJS </a:t>
          </a:r>
        </a:p>
      </dgm:t>
    </dgm:pt>
    <dgm:pt modelId="{F1BAA617-6C59-447D-BC50-FA12F915891B}" type="parTrans" cxnId="{2E74B352-5A3A-4938-8189-2316F0FB96E9}">
      <dgm:prSet/>
      <dgm:spPr/>
      <dgm:t>
        <a:bodyPr/>
        <a:lstStyle/>
        <a:p>
          <a:endParaRPr lang="en-US"/>
        </a:p>
      </dgm:t>
    </dgm:pt>
    <dgm:pt modelId="{7F61C634-813D-4C93-A63B-08D5FAB9CB4C}" type="sibTrans" cxnId="{2E74B352-5A3A-4938-8189-2316F0FB96E9}">
      <dgm:prSet/>
      <dgm:spPr/>
      <dgm:t>
        <a:bodyPr/>
        <a:lstStyle/>
        <a:p>
          <a:endParaRPr lang="en-US"/>
        </a:p>
      </dgm:t>
    </dgm:pt>
    <dgm:pt modelId="{E72DE235-FF94-4E0B-9F50-06B21AD77C41}" type="pres">
      <dgm:prSet presAssocID="{6A99CAE6-B50F-4916-8DFE-78842B0375EF}" presName="list" presStyleCnt="0">
        <dgm:presLayoutVars>
          <dgm:dir/>
          <dgm:animLvl val="lvl"/>
        </dgm:presLayoutVars>
      </dgm:prSet>
      <dgm:spPr/>
    </dgm:pt>
    <dgm:pt modelId="{043A57F4-607B-4882-8D2C-13D9BA5646AB}" type="pres">
      <dgm:prSet presAssocID="{1A268A05-6634-4DDD-A697-1DED914C2A9B}" presName="posSpace" presStyleCnt="0"/>
      <dgm:spPr/>
    </dgm:pt>
    <dgm:pt modelId="{B14BC91F-687A-4AA3-89A1-E6D272DB9DE3}" type="pres">
      <dgm:prSet presAssocID="{1A268A05-6634-4DDD-A697-1DED914C2A9B}" presName="vertFlow" presStyleCnt="0"/>
      <dgm:spPr/>
    </dgm:pt>
    <dgm:pt modelId="{6C16CAEA-6B4D-4BFF-AA14-1A96718E0AE3}" type="pres">
      <dgm:prSet presAssocID="{1A268A05-6634-4DDD-A697-1DED914C2A9B}" presName="topSpace" presStyleCnt="0"/>
      <dgm:spPr/>
    </dgm:pt>
    <dgm:pt modelId="{5A1783C1-96AD-404A-BE56-9A9E9428A987}" type="pres">
      <dgm:prSet presAssocID="{1A268A05-6634-4DDD-A697-1DED914C2A9B}" presName="firstComp" presStyleCnt="0"/>
      <dgm:spPr/>
    </dgm:pt>
    <dgm:pt modelId="{EA45CAF8-046B-4CA8-BFAC-D65C1B9D3061}" type="pres">
      <dgm:prSet presAssocID="{1A268A05-6634-4DDD-A697-1DED914C2A9B}" presName="firstChild" presStyleLbl="bgAccFollowNode1" presStyleIdx="0" presStyleCnt="4"/>
      <dgm:spPr/>
    </dgm:pt>
    <dgm:pt modelId="{94168152-DDFA-470F-A33C-71EEACD20CF5}" type="pres">
      <dgm:prSet presAssocID="{1A268A05-6634-4DDD-A697-1DED914C2A9B}" presName="firstChildTx" presStyleLbl="bgAccFollowNode1" presStyleIdx="0" presStyleCnt="4">
        <dgm:presLayoutVars>
          <dgm:bulletEnabled val="1"/>
        </dgm:presLayoutVars>
      </dgm:prSet>
      <dgm:spPr/>
    </dgm:pt>
    <dgm:pt modelId="{1453E12C-23DC-4D95-A357-DF3426F37BDB}" type="pres">
      <dgm:prSet presAssocID="{A00F75C8-A98B-4262-9AB1-1A064E2DFA91}" presName="comp" presStyleCnt="0"/>
      <dgm:spPr/>
    </dgm:pt>
    <dgm:pt modelId="{EA380B27-99C0-4432-84DE-CB28508BD721}" type="pres">
      <dgm:prSet presAssocID="{A00F75C8-A98B-4262-9AB1-1A064E2DFA91}" presName="child" presStyleLbl="bgAccFollowNode1" presStyleIdx="1" presStyleCnt="4"/>
      <dgm:spPr/>
    </dgm:pt>
    <dgm:pt modelId="{BF3B928D-B712-4226-ACDC-6750B5099190}" type="pres">
      <dgm:prSet presAssocID="{A00F75C8-A98B-4262-9AB1-1A064E2DFA91}" presName="childTx" presStyleLbl="bgAccFollowNode1" presStyleIdx="1" presStyleCnt="4">
        <dgm:presLayoutVars>
          <dgm:bulletEnabled val="1"/>
        </dgm:presLayoutVars>
      </dgm:prSet>
      <dgm:spPr/>
    </dgm:pt>
    <dgm:pt modelId="{883560D8-DD87-47B6-A3EC-0DD96AD24E83}" type="pres">
      <dgm:prSet presAssocID="{1A268A05-6634-4DDD-A697-1DED914C2A9B}" presName="negSpace" presStyleCnt="0"/>
      <dgm:spPr/>
    </dgm:pt>
    <dgm:pt modelId="{E34DAE6C-C860-4CDC-ABB6-F46EDB4B844B}" type="pres">
      <dgm:prSet presAssocID="{1A268A05-6634-4DDD-A697-1DED914C2A9B}" presName="circle" presStyleLbl="node1" presStyleIdx="0" presStyleCnt="2"/>
      <dgm:spPr/>
    </dgm:pt>
    <dgm:pt modelId="{B9F57F05-FE8C-43ED-A3F8-ABFB86D8EB83}" type="pres">
      <dgm:prSet presAssocID="{3F6F84E5-0B30-456C-BD84-E73B1B08F198}" presName="transSpace" presStyleCnt="0"/>
      <dgm:spPr/>
    </dgm:pt>
    <dgm:pt modelId="{D94F8D7E-68A3-4483-B18B-1D5A3D898B0E}" type="pres">
      <dgm:prSet presAssocID="{DF12E4F5-6B5D-430E-9AA9-AF3ACB5A8B2C}" presName="posSpace" presStyleCnt="0"/>
      <dgm:spPr/>
    </dgm:pt>
    <dgm:pt modelId="{DAE9CC60-5F30-4760-A2C9-2980B3412DF5}" type="pres">
      <dgm:prSet presAssocID="{DF12E4F5-6B5D-430E-9AA9-AF3ACB5A8B2C}" presName="vertFlow" presStyleCnt="0"/>
      <dgm:spPr/>
    </dgm:pt>
    <dgm:pt modelId="{B28DA99B-752D-4407-8A45-9FAA253111C2}" type="pres">
      <dgm:prSet presAssocID="{DF12E4F5-6B5D-430E-9AA9-AF3ACB5A8B2C}" presName="topSpace" presStyleCnt="0"/>
      <dgm:spPr/>
    </dgm:pt>
    <dgm:pt modelId="{2924C203-4F19-4EC9-ACAE-939CB5190C26}" type="pres">
      <dgm:prSet presAssocID="{DF12E4F5-6B5D-430E-9AA9-AF3ACB5A8B2C}" presName="firstComp" presStyleCnt="0"/>
      <dgm:spPr/>
    </dgm:pt>
    <dgm:pt modelId="{1CCF2EFB-CD62-4F46-8576-937858ECC988}" type="pres">
      <dgm:prSet presAssocID="{DF12E4F5-6B5D-430E-9AA9-AF3ACB5A8B2C}" presName="firstChild" presStyleLbl="bgAccFollowNode1" presStyleIdx="2" presStyleCnt="4"/>
      <dgm:spPr/>
    </dgm:pt>
    <dgm:pt modelId="{8532E42A-8A03-4480-8A0C-1209B8936A7B}" type="pres">
      <dgm:prSet presAssocID="{DF12E4F5-6B5D-430E-9AA9-AF3ACB5A8B2C}" presName="firstChildTx" presStyleLbl="bgAccFollowNode1" presStyleIdx="2" presStyleCnt="4">
        <dgm:presLayoutVars>
          <dgm:bulletEnabled val="1"/>
        </dgm:presLayoutVars>
      </dgm:prSet>
      <dgm:spPr/>
    </dgm:pt>
    <dgm:pt modelId="{8D3B903A-65AE-4435-A755-8D30AF88D914}" type="pres">
      <dgm:prSet presAssocID="{87E53ABA-8665-4158-9288-3E0663F56235}" presName="comp" presStyleCnt="0"/>
      <dgm:spPr/>
    </dgm:pt>
    <dgm:pt modelId="{63BA6852-C60A-47A0-9A14-D50CBCF1AACA}" type="pres">
      <dgm:prSet presAssocID="{87E53ABA-8665-4158-9288-3E0663F56235}" presName="child" presStyleLbl="bgAccFollowNode1" presStyleIdx="3" presStyleCnt="4"/>
      <dgm:spPr/>
    </dgm:pt>
    <dgm:pt modelId="{899D9385-B31D-421A-9C12-21BDFEEE62D1}" type="pres">
      <dgm:prSet presAssocID="{87E53ABA-8665-4158-9288-3E0663F56235}" presName="childTx" presStyleLbl="bgAccFollowNode1" presStyleIdx="3" presStyleCnt="4">
        <dgm:presLayoutVars>
          <dgm:bulletEnabled val="1"/>
        </dgm:presLayoutVars>
      </dgm:prSet>
      <dgm:spPr/>
    </dgm:pt>
    <dgm:pt modelId="{0467AC34-EC39-4AE2-9773-FDAAF546D5DB}" type="pres">
      <dgm:prSet presAssocID="{DF12E4F5-6B5D-430E-9AA9-AF3ACB5A8B2C}" presName="negSpace" presStyleCnt="0"/>
      <dgm:spPr/>
    </dgm:pt>
    <dgm:pt modelId="{E1DEED41-7060-4B9C-8772-17F7D6182803}" type="pres">
      <dgm:prSet presAssocID="{DF12E4F5-6B5D-430E-9AA9-AF3ACB5A8B2C}" presName="circle" presStyleLbl="node1" presStyleIdx="1" presStyleCnt="2"/>
      <dgm:spPr/>
    </dgm:pt>
  </dgm:ptLst>
  <dgm:cxnLst>
    <dgm:cxn modelId="{A0BE2A59-F91F-4655-A300-5247ED413309}" type="presOf" srcId="{6F909673-6F69-4FAE-A8A8-06C6A9EBC86D}" destId="{1CCF2EFB-CD62-4F46-8576-937858ECC988}" srcOrd="0" destOrd="0" presId="urn:microsoft.com/office/officeart/2005/8/layout/hList9"/>
    <dgm:cxn modelId="{5FBCFD83-AAA1-480A-9FD0-C3B4C8644F7C}" srcId="{6A99CAE6-B50F-4916-8DFE-78842B0375EF}" destId="{DF12E4F5-6B5D-430E-9AA9-AF3ACB5A8B2C}" srcOrd="1" destOrd="0" parTransId="{BB8CE1BC-7E20-4E81-AA04-F68E24C34224}" sibTransId="{C3959EF4-312F-43E9-B553-70FDE14ED5AD}"/>
    <dgm:cxn modelId="{A37B595C-757F-40B9-9DAA-82A39ABA2EA1}" type="presOf" srcId="{5584E360-984F-490C-869A-4FF2015433A6}" destId="{94168152-DDFA-470F-A33C-71EEACD20CF5}" srcOrd="1" destOrd="0" presId="urn:microsoft.com/office/officeart/2005/8/layout/hList9"/>
    <dgm:cxn modelId="{0A514A28-DBBF-4937-93A9-59E6F54F3F57}" type="presOf" srcId="{6F909673-6F69-4FAE-A8A8-06C6A9EBC86D}" destId="{8532E42A-8A03-4480-8A0C-1209B8936A7B}" srcOrd="1" destOrd="0" presId="urn:microsoft.com/office/officeart/2005/8/layout/hList9"/>
    <dgm:cxn modelId="{B621C8EA-2E06-47C8-8B0F-C76B81CD00CF}" srcId="{DF12E4F5-6B5D-430E-9AA9-AF3ACB5A8B2C}" destId="{6F909673-6F69-4FAE-A8A8-06C6A9EBC86D}" srcOrd="0" destOrd="0" parTransId="{F84EA97D-E0FF-49C0-8C3D-D6366EBD2F82}" sibTransId="{B989E1F4-3DD8-44EE-B4E7-9210C5442946}"/>
    <dgm:cxn modelId="{9A0EC655-CBD6-45A5-8E37-59BF2A285C90}" srcId="{1A268A05-6634-4DDD-A697-1DED914C2A9B}" destId="{5584E360-984F-490C-869A-4FF2015433A6}" srcOrd="0" destOrd="0" parTransId="{5B52AD15-F359-4CDE-B473-2E2DB5A0DAE5}" sibTransId="{84EA6293-811F-4D2F-844B-7FE1B3239619}"/>
    <dgm:cxn modelId="{35CD9560-9375-471C-BD46-7811E0ABC34E}" type="presOf" srcId="{DF12E4F5-6B5D-430E-9AA9-AF3ACB5A8B2C}" destId="{E1DEED41-7060-4B9C-8772-17F7D6182803}" srcOrd="0" destOrd="0" presId="urn:microsoft.com/office/officeart/2005/8/layout/hList9"/>
    <dgm:cxn modelId="{1E06F2FA-8C26-4D1E-BC09-4A5BDD235A56}" type="presOf" srcId="{A00F75C8-A98B-4262-9AB1-1A064E2DFA91}" destId="{BF3B928D-B712-4226-ACDC-6750B5099190}" srcOrd="1" destOrd="0" presId="urn:microsoft.com/office/officeart/2005/8/layout/hList9"/>
    <dgm:cxn modelId="{72EF9A74-6C8B-4ACA-B290-06C266928B47}" type="presOf" srcId="{5584E360-984F-490C-869A-4FF2015433A6}" destId="{EA45CAF8-046B-4CA8-BFAC-D65C1B9D3061}" srcOrd="0" destOrd="0" presId="urn:microsoft.com/office/officeart/2005/8/layout/hList9"/>
    <dgm:cxn modelId="{54F21068-9825-46C9-AB80-6EFF7854C6F6}" type="presOf" srcId="{6A99CAE6-B50F-4916-8DFE-78842B0375EF}" destId="{E72DE235-FF94-4E0B-9F50-06B21AD77C41}" srcOrd="0" destOrd="0" presId="urn:microsoft.com/office/officeart/2005/8/layout/hList9"/>
    <dgm:cxn modelId="{FB940954-74DB-458E-9203-1A52C2C09BDE}" type="presOf" srcId="{1A268A05-6634-4DDD-A697-1DED914C2A9B}" destId="{E34DAE6C-C860-4CDC-ABB6-F46EDB4B844B}" srcOrd="0" destOrd="0" presId="urn:microsoft.com/office/officeart/2005/8/layout/hList9"/>
    <dgm:cxn modelId="{B2FBB652-9123-427F-8815-667AE75C2661}" type="presOf" srcId="{A00F75C8-A98B-4262-9AB1-1A064E2DFA91}" destId="{EA380B27-99C0-4432-84DE-CB28508BD721}" srcOrd="0" destOrd="0" presId="urn:microsoft.com/office/officeart/2005/8/layout/hList9"/>
    <dgm:cxn modelId="{26C3B3AA-4D0C-4BA0-A068-9BCAAEAA935A}" srcId="{1A268A05-6634-4DDD-A697-1DED914C2A9B}" destId="{A00F75C8-A98B-4262-9AB1-1A064E2DFA91}" srcOrd="1" destOrd="0" parTransId="{90215C74-DC4D-4594-9515-D87C1EA126FA}" sibTransId="{7945383D-2887-4CC6-A466-0D80408089A5}"/>
    <dgm:cxn modelId="{ACF14670-E7C6-408A-A29E-BEE9776B1625}" srcId="{6A99CAE6-B50F-4916-8DFE-78842B0375EF}" destId="{1A268A05-6634-4DDD-A697-1DED914C2A9B}" srcOrd="0" destOrd="0" parTransId="{D6E944E4-3510-4435-BE0C-97D593AA03F6}" sibTransId="{3F6F84E5-0B30-456C-BD84-E73B1B08F198}"/>
    <dgm:cxn modelId="{F5158B7B-2575-4C70-9F65-02FEA28D7F42}" type="presOf" srcId="{87E53ABA-8665-4158-9288-3E0663F56235}" destId="{63BA6852-C60A-47A0-9A14-D50CBCF1AACA}" srcOrd="0" destOrd="0" presId="urn:microsoft.com/office/officeart/2005/8/layout/hList9"/>
    <dgm:cxn modelId="{2E74B352-5A3A-4938-8189-2316F0FB96E9}" srcId="{DF12E4F5-6B5D-430E-9AA9-AF3ACB5A8B2C}" destId="{87E53ABA-8665-4158-9288-3E0663F56235}" srcOrd="1" destOrd="0" parTransId="{F1BAA617-6C59-447D-BC50-FA12F915891B}" sibTransId="{7F61C634-813D-4C93-A63B-08D5FAB9CB4C}"/>
    <dgm:cxn modelId="{6017421E-07A6-4951-BC45-4C6C047CB164}" type="presOf" srcId="{87E53ABA-8665-4158-9288-3E0663F56235}" destId="{899D9385-B31D-421A-9C12-21BDFEEE62D1}" srcOrd="1" destOrd="0" presId="urn:microsoft.com/office/officeart/2005/8/layout/hList9"/>
    <dgm:cxn modelId="{1F754C74-2278-44CC-8345-2A30E5CC5E40}" type="presParOf" srcId="{E72DE235-FF94-4E0B-9F50-06B21AD77C41}" destId="{043A57F4-607B-4882-8D2C-13D9BA5646AB}" srcOrd="0" destOrd="0" presId="urn:microsoft.com/office/officeart/2005/8/layout/hList9"/>
    <dgm:cxn modelId="{E9521E91-2E3B-4B96-9E51-1E6DB135DCBD}" type="presParOf" srcId="{E72DE235-FF94-4E0B-9F50-06B21AD77C41}" destId="{B14BC91F-687A-4AA3-89A1-E6D272DB9DE3}" srcOrd="1" destOrd="0" presId="urn:microsoft.com/office/officeart/2005/8/layout/hList9"/>
    <dgm:cxn modelId="{26B90926-9B34-462B-9613-F67F85C546B0}" type="presParOf" srcId="{B14BC91F-687A-4AA3-89A1-E6D272DB9DE3}" destId="{6C16CAEA-6B4D-4BFF-AA14-1A96718E0AE3}" srcOrd="0" destOrd="0" presId="urn:microsoft.com/office/officeart/2005/8/layout/hList9"/>
    <dgm:cxn modelId="{4CAF9218-44E7-40B4-A095-AB421CBE609A}" type="presParOf" srcId="{B14BC91F-687A-4AA3-89A1-E6D272DB9DE3}" destId="{5A1783C1-96AD-404A-BE56-9A9E9428A987}" srcOrd="1" destOrd="0" presId="urn:microsoft.com/office/officeart/2005/8/layout/hList9"/>
    <dgm:cxn modelId="{27DE626D-E53C-49A4-A511-AA8CEFE703F3}" type="presParOf" srcId="{5A1783C1-96AD-404A-BE56-9A9E9428A987}" destId="{EA45CAF8-046B-4CA8-BFAC-D65C1B9D3061}" srcOrd="0" destOrd="0" presId="urn:microsoft.com/office/officeart/2005/8/layout/hList9"/>
    <dgm:cxn modelId="{656F8EA9-B718-4876-8CD9-1B480CC26C53}" type="presParOf" srcId="{5A1783C1-96AD-404A-BE56-9A9E9428A987}" destId="{94168152-DDFA-470F-A33C-71EEACD20CF5}" srcOrd="1" destOrd="0" presId="urn:microsoft.com/office/officeart/2005/8/layout/hList9"/>
    <dgm:cxn modelId="{DE51000A-DF3D-426F-87F8-95460B98EF08}" type="presParOf" srcId="{B14BC91F-687A-4AA3-89A1-E6D272DB9DE3}" destId="{1453E12C-23DC-4D95-A357-DF3426F37BDB}" srcOrd="2" destOrd="0" presId="urn:microsoft.com/office/officeart/2005/8/layout/hList9"/>
    <dgm:cxn modelId="{A1D30542-961D-40A6-9FFD-CEC2FB3431B2}" type="presParOf" srcId="{1453E12C-23DC-4D95-A357-DF3426F37BDB}" destId="{EA380B27-99C0-4432-84DE-CB28508BD721}" srcOrd="0" destOrd="0" presId="urn:microsoft.com/office/officeart/2005/8/layout/hList9"/>
    <dgm:cxn modelId="{7D5787A0-4208-44F0-BFA6-F5A0BD21CECB}" type="presParOf" srcId="{1453E12C-23DC-4D95-A357-DF3426F37BDB}" destId="{BF3B928D-B712-4226-ACDC-6750B5099190}" srcOrd="1" destOrd="0" presId="urn:microsoft.com/office/officeart/2005/8/layout/hList9"/>
    <dgm:cxn modelId="{B977BF58-4CA1-4894-9CA8-0910F77065DF}" type="presParOf" srcId="{E72DE235-FF94-4E0B-9F50-06B21AD77C41}" destId="{883560D8-DD87-47B6-A3EC-0DD96AD24E83}" srcOrd="2" destOrd="0" presId="urn:microsoft.com/office/officeart/2005/8/layout/hList9"/>
    <dgm:cxn modelId="{9E0CFEE0-32DE-4408-B093-4B2FEBA3773A}" type="presParOf" srcId="{E72DE235-FF94-4E0B-9F50-06B21AD77C41}" destId="{E34DAE6C-C860-4CDC-ABB6-F46EDB4B844B}" srcOrd="3" destOrd="0" presId="urn:microsoft.com/office/officeart/2005/8/layout/hList9"/>
    <dgm:cxn modelId="{1931040D-BA20-46C5-AE3A-1B2B47FDBA28}" type="presParOf" srcId="{E72DE235-FF94-4E0B-9F50-06B21AD77C41}" destId="{B9F57F05-FE8C-43ED-A3F8-ABFB86D8EB83}" srcOrd="4" destOrd="0" presId="urn:microsoft.com/office/officeart/2005/8/layout/hList9"/>
    <dgm:cxn modelId="{AEC33BA8-FF25-4ECA-9F20-503C05EA5DAD}" type="presParOf" srcId="{E72DE235-FF94-4E0B-9F50-06B21AD77C41}" destId="{D94F8D7E-68A3-4483-B18B-1D5A3D898B0E}" srcOrd="5" destOrd="0" presId="urn:microsoft.com/office/officeart/2005/8/layout/hList9"/>
    <dgm:cxn modelId="{1E20245D-C82D-4E75-AAC9-65BD6FE9ABFF}" type="presParOf" srcId="{E72DE235-FF94-4E0B-9F50-06B21AD77C41}" destId="{DAE9CC60-5F30-4760-A2C9-2980B3412DF5}" srcOrd="6" destOrd="0" presId="urn:microsoft.com/office/officeart/2005/8/layout/hList9"/>
    <dgm:cxn modelId="{B74F0653-BE81-4E92-906D-EDD2032A49C4}" type="presParOf" srcId="{DAE9CC60-5F30-4760-A2C9-2980B3412DF5}" destId="{B28DA99B-752D-4407-8A45-9FAA253111C2}" srcOrd="0" destOrd="0" presId="urn:microsoft.com/office/officeart/2005/8/layout/hList9"/>
    <dgm:cxn modelId="{C488C09B-A2D3-4F6E-B8C6-C8A1C90DC7EA}" type="presParOf" srcId="{DAE9CC60-5F30-4760-A2C9-2980B3412DF5}" destId="{2924C203-4F19-4EC9-ACAE-939CB5190C26}" srcOrd="1" destOrd="0" presId="urn:microsoft.com/office/officeart/2005/8/layout/hList9"/>
    <dgm:cxn modelId="{F75BFE80-F920-4A9D-9313-F38C72A8E140}" type="presParOf" srcId="{2924C203-4F19-4EC9-ACAE-939CB5190C26}" destId="{1CCF2EFB-CD62-4F46-8576-937858ECC988}" srcOrd="0" destOrd="0" presId="urn:microsoft.com/office/officeart/2005/8/layout/hList9"/>
    <dgm:cxn modelId="{8868A123-B098-493D-9E55-584EB0551B0C}" type="presParOf" srcId="{2924C203-4F19-4EC9-ACAE-939CB5190C26}" destId="{8532E42A-8A03-4480-8A0C-1209B8936A7B}" srcOrd="1" destOrd="0" presId="urn:microsoft.com/office/officeart/2005/8/layout/hList9"/>
    <dgm:cxn modelId="{C310F65E-2089-4D81-B178-7F1ADDA3A35C}" type="presParOf" srcId="{DAE9CC60-5F30-4760-A2C9-2980B3412DF5}" destId="{8D3B903A-65AE-4435-A755-8D30AF88D914}" srcOrd="2" destOrd="0" presId="urn:microsoft.com/office/officeart/2005/8/layout/hList9"/>
    <dgm:cxn modelId="{EE25C9F4-882F-4ABE-A83A-89D268058A28}" type="presParOf" srcId="{8D3B903A-65AE-4435-A755-8D30AF88D914}" destId="{63BA6852-C60A-47A0-9A14-D50CBCF1AACA}" srcOrd="0" destOrd="0" presId="urn:microsoft.com/office/officeart/2005/8/layout/hList9"/>
    <dgm:cxn modelId="{938521C9-FA7C-46C5-A34F-35D5FA0C89F3}" type="presParOf" srcId="{8D3B903A-65AE-4435-A755-8D30AF88D914}" destId="{899D9385-B31D-421A-9C12-21BDFEEE62D1}" srcOrd="1" destOrd="0" presId="urn:microsoft.com/office/officeart/2005/8/layout/hList9"/>
    <dgm:cxn modelId="{1E6E6069-9049-4BB2-8C63-1404D8C03939}" type="presParOf" srcId="{E72DE235-FF94-4E0B-9F50-06B21AD77C41}" destId="{0467AC34-EC39-4AE2-9773-FDAAF546D5DB}" srcOrd="7" destOrd="0" presId="urn:microsoft.com/office/officeart/2005/8/layout/hList9"/>
    <dgm:cxn modelId="{BFBC4FE1-BA11-4026-9988-4CF2FB00B40E}" type="presParOf" srcId="{E72DE235-FF94-4E0B-9F50-06B21AD77C41}" destId="{E1DEED41-7060-4B9C-8772-17F7D6182803}" srcOrd="8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45CAF8-046B-4CA8-BFAC-D65C1B9D3061}">
      <dsp:nvSpPr>
        <dsp:cNvPr id="0" name=""/>
        <dsp:cNvSpPr/>
      </dsp:nvSpPr>
      <dsp:spPr>
        <a:xfrm>
          <a:off x="1355724" y="1354349"/>
          <a:ext cx="2539007" cy="169351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Transitioning </a:t>
          </a:r>
          <a:r>
            <a:rPr lang="en-US" sz="1800" kern="1200" dirty="0" err="1"/>
            <a:t>TouchWorks</a:t>
          </a:r>
          <a:r>
            <a:rPr lang="en-US" sz="1800" kern="1200" dirty="0"/>
            <a:t>’ note generation from RTF to HTML format</a:t>
          </a:r>
        </a:p>
      </dsp:txBody>
      <dsp:txXfrm>
        <a:off x="1761966" y="1354349"/>
        <a:ext cx="2132766" cy="1693518"/>
      </dsp:txXfrm>
    </dsp:sp>
    <dsp:sp modelId="{EA380B27-99C0-4432-84DE-CB28508BD721}">
      <dsp:nvSpPr>
        <dsp:cNvPr id="0" name=""/>
        <dsp:cNvSpPr/>
      </dsp:nvSpPr>
      <dsp:spPr>
        <a:xfrm>
          <a:off x="1355724" y="3047867"/>
          <a:ext cx="2539007" cy="1693518"/>
        </a:xfrm>
        <a:prstGeom prst="rect">
          <a:avLst/>
        </a:prstGeom>
        <a:solidFill>
          <a:schemeClr val="tx2">
            <a:lumMod val="40000"/>
            <a:lumOff val="60000"/>
            <a:alpha val="9000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Tech used: </a:t>
          </a:r>
          <a:r>
            <a:rPr lang="en-US" sz="1800" kern="1200" dirty="0"/>
            <a:t>JavaScript,</a:t>
          </a:r>
          <a:r>
            <a:rPr lang="en-US" sz="1800" kern="1200" dirty="0"/>
            <a:t> Python,</a:t>
          </a:r>
          <a:r>
            <a:rPr lang="en-US" sz="1800" kern="1200" dirty="0"/>
            <a:t> HTML, CSS, jQuery, ASP.NET MVC 5 </a:t>
          </a:r>
        </a:p>
      </dsp:txBody>
      <dsp:txXfrm>
        <a:off x="1761966" y="3047867"/>
        <a:ext cx="2132766" cy="1693518"/>
      </dsp:txXfrm>
    </dsp:sp>
    <dsp:sp modelId="{E34DAE6C-C860-4CDC-ABB6-F46EDB4B844B}">
      <dsp:nvSpPr>
        <dsp:cNvPr id="0" name=""/>
        <dsp:cNvSpPr/>
      </dsp:nvSpPr>
      <dsp:spPr>
        <a:xfrm>
          <a:off x="1587" y="677280"/>
          <a:ext cx="1692671" cy="169267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HTML Note Output Generator</a:t>
          </a:r>
        </a:p>
      </dsp:txBody>
      <dsp:txXfrm>
        <a:off x="249473" y="925166"/>
        <a:ext cx="1196899" cy="1196899"/>
      </dsp:txXfrm>
    </dsp:sp>
    <dsp:sp modelId="{1CCF2EFB-CD62-4F46-8576-937858ECC988}">
      <dsp:nvSpPr>
        <dsp:cNvPr id="0" name=""/>
        <dsp:cNvSpPr/>
      </dsp:nvSpPr>
      <dsp:spPr>
        <a:xfrm>
          <a:off x="5587404" y="1354349"/>
          <a:ext cx="2539007" cy="169351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Converting </a:t>
          </a:r>
          <a:r>
            <a:rPr lang="en-US" sz="1800" kern="1200" dirty="0" err="1"/>
            <a:t>Prenatal’s</a:t>
          </a:r>
          <a:r>
            <a:rPr lang="en-US" sz="1800" kern="1200" dirty="0"/>
            <a:t> Admin App from Silverlight to a more modern UI/UX</a:t>
          </a:r>
        </a:p>
      </dsp:txBody>
      <dsp:txXfrm>
        <a:off x="5993645" y="1354349"/>
        <a:ext cx="2132766" cy="1693518"/>
      </dsp:txXfrm>
    </dsp:sp>
    <dsp:sp modelId="{63BA6852-C60A-47A0-9A14-D50CBCF1AACA}">
      <dsp:nvSpPr>
        <dsp:cNvPr id="0" name=""/>
        <dsp:cNvSpPr/>
      </dsp:nvSpPr>
      <dsp:spPr>
        <a:xfrm>
          <a:off x="5587404" y="3047867"/>
          <a:ext cx="2539007" cy="1693518"/>
        </a:xfrm>
        <a:prstGeom prst="rect">
          <a:avLst/>
        </a:prstGeom>
        <a:solidFill>
          <a:schemeClr val="tx2">
            <a:lumMod val="40000"/>
            <a:lumOff val="60000"/>
            <a:alpha val="9000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Tech used: </a:t>
          </a:r>
          <a:r>
            <a:rPr lang="en-US" sz="1800" kern="1200" dirty="0"/>
            <a:t>JavaScript, </a:t>
          </a:r>
          <a:r>
            <a:rPr lang="en-US" sz="1800" kern="1200" dirty="0"/>
            <a:t>HTML, CSS, jQuery, AngularJS </a:t>
          </a:r>
        </a:p>
      </dsp:txBody>
      <dsp:txXfrm>
        <a:off x="5993645" y="3047867"/>
        <a:ext cx="2132766" cy="1693518"/>
      </dsp:txXfrm>
    </dsp:sp>
    <dsp:sp modelId="{E1DEED41-7060-4B9C-8772-17F7D6182803}">
      <dsp:nvSpPr>
        <dsp:cNvPr id="0" name=""/>
        <dsp:cNvSpPr/>
      </dsp:nvSpPr>
      <dsp:spPr>
        <a:xfrm>
          <a:off x="4233267" y="677280"/>
          <a:ext cx="1692671" cy="169267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Modernization of Silverlight Application</a:t>
          </a:r>
        </a:p>
      </dsp:txBody>
      <dsp:txXfrm>
        <a:off x="4481153" y="925166"/>
        <a:ext cx="1196899" cy="11968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570FC-C34D-4C53-8B93-0D0425A20C4C}" type="datetimeFigureOut">
              <a:rPr lang="en-US" smtClean="0"/>
              <a:t>7/25/2017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4A89F-BD70-47AA-AD20-307B1679B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534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570FC-C34D-4C53-8B93-0D0425A20C4C}" type="datetimeFigureOut">
              <a:rPr lang="en-US" smtClean="0"/>
              <a:t>7/25/2017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4A89F-BD70-47AA-AD20-307B1679B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8308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570FC-C34D-4C53-8B93-0D0425A20C4C}" type="datetimeFigureOut">
              <a:rPr lang="en-US" smtClean="0"/>
              <a:t>7/25/2017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4A89F-BD70-47AA-AD20-307B1679B25B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64017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570FC-C34D-4C53-8B93-0D0425A20C4C}" type="datetimeFigureOut">
              <a:rPr lang="en-US" smtClean="0"/>
              <a:t>7/25/2017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4A89F-BD70-47AA-AD20-307B1679B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5769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570FC-C34D-4C53-8B93-0D0425A20C4C}" type="datetimeFigureOut">
              <a:rPr lang="en-US" smtClean="0"/>
              <a:t>7/25/2017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4A89F-BD70-47AA-AD20-307B1679B25B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627368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570FC-C34D-4C53-8B93-0D0425A20C4C}" type="datetimeFigureOut">
              <a:rPr lang="en-US" smtClean="0"/>
              <a:t>7/25/2017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4A89F-BD70-47AA-AD20-307B1679B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4800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570FC-C34D-4C53-8B93-0D0425A20C4C}" type="datetimeFigureOut">
              <a:rPr lang="en-US" smtClean="0"/>
              <a:t>7/25/2017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4A89F-BD70-47AA-AD20-307B1679B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6024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570FC-C34D-4C53-8B93-0D0425A20C4C}" type="datetimeFigureOut">
              <a:rPr lang="en-US" smtClean="0"/>
              <a:t>7/25/2017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4A89F-BD70-47AA-AD20-307B1679B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900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570FC-C34D-4C53-8B93-0D0425A20C4C}" type="datetimeFigureOut">
              <a:rPr lang="en-US" smtClean="0"/>
              <a:t>7/25/2017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4A89F-BD70-47AA-AD20-307B1679B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011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570FC-C34D-4C53-8B93-0D0425A20C4C}" type="datetimeFigureOut">
              <a:rPr lang="en-US" smtClean="0"/>
              <a:t>7/25/2017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4A89F-BD70-47AA-AD20-307B1679B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938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570FC-C34D-4C53-8B93-0D0425A20C4C}" type="datetimeFigureOut">
              <a:rPr lang="en-US" smtClean="0"/>
              <a:t>7/25/2017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4A89F-BD70-47AA-AD20-307B1679B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531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570FC-C34D-4C53-8B93-0D0425A20C4C}" type="datetimeFigureOut">
              <a:rPr lang="en-US" smtClean="0"/>
              <a:t>7/25/2017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4A89F-BD70-47AA-AD20-307B1679B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591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570FC-C34D-4C53-8B93-0D0425A20C4C}" type="datetimeFigureOut">
              <a:rPr lang="en-US" smtClean="0"/>
              <a:t>7/25/2017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4A89F-BD70-47AA-AD20-307B1679B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737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570FC-C34D-4C53-8B93-0D0425A20C4C}" type="datetimeFigureOut">
              <a:rPr lang="en-US" smtClean="0"/>
              <a:t>7/25/2017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4A89F-BD70-47AA-AD20-307B1679B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692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570FC-C34D-4C53-8B93-0D0425A20C4C}" type="datetimeFigureOut">
              <a:rPr lang="en-US" smtClean="0"/>
              <a:t>7/25/2017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4A89F-BD70-47AA-AD20-307B1679B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3088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570FC-C34D-4C53-8B93-0D0425A20C4C}" type="datetimeFigureOut">
              <a:rPr lang="en-US" smtClean="0"/>
              <a:t>7/25/2017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4A89F-BD70-47AA-AD20-307B1679B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186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6570FC-C34D-4C53-8B93-0D0425A20C4C}" type="datetimeFigureOut">
              <a:rPr lang="en-US" smtClean="0"/>
              <a:t>7/25/2017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2C4A89F-BD70-47AA-AD20-307B1679B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295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1670890"/>
            <a:ext cx="7766936" cy="1646302"/>
          </a:xfrm>
        </p:spPr>
        <p:txBody>
          <a:bodyPr/>
          <a:lstStyle/>
          <a:p>
            <a:r>
              <a:rPr lang="en-US" dirty="0"/>
              <a:t>My summer experience with </a:t>
            </a:r>
            <a:r>
              <a:rPr lang="en-US" dirty="0" err="1"/>
              <a:t>Allscripts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3317189"/>
            <a:ext cx="7766936" cy="1096899"/>
          </a:xfrm>
        </p:spPr>
        <p:txBody>
          <a:bodyPr>
            <a:noAutofit/>
          </a:bodyPr>
          <a:lstStyle/>
          <a:p>
            <a:r>
              <a:rPr lang="en-US" sz="4400" b="1" dirty="0"/>
              <a:t>Aditya Paruchuri</a:t>
            </a:r>
            <a:br>
              <a:rPr lang="en-US" sz="4400" b="1" dirty="0"/>
            </a:br>
            <a:r>
              <a:rPr lang="en-US" sz="3200" b="1" i="1" dirty="0"/>
              <a:t>Software Engineer Intern</a:t>
            </a:r>
          </a:p>
          <a:p>
            <a:pPr algn="l"/>
            <a:br>
              <a:rPr lang="en-US" sz="2000" b="1" dirty="0"/>
            </a:br>
            <a:r>
              <a:rPr lang="en-US" sz="2000" b="1" dirty="0"/>
              <a:t>Team </a:t>
            </a:r>
            <a:r>
              <a:rPr lang="en-US" sz="2000" b="1" dirty="0" err="1"/>
              <a:t>Notivation</a:t>
            </a:r>
            <a:r>
              <a:rPr lang="en-US" sz="2000" b="1" dirty="0"/>
              <a:t> (</a:t>
            </a:r>
            <a:r>
              <a:rPr lang="en-US" sz="2000" b="1" dirty="0" err="1"/>
              <a:t>TouchWorks</a:t>
            </a:r>
            <a:r>
              <a:rPr lang="en-US" sz="2000" b="1" dirty="0"/>
              <a:t> EHR)</a:t>
            </a:r>
          </a:p>
          <a:p>
            <a:pPr algn="l"/>
            <a:r>
              <a:rPr lang="en-US" sz="2000" b="1" dirty="0"/>
              <a:t>Team Stork (Prenatal)</a:t>
            </a:r>
            <a:endParaRPr lang="en-US" sz="700" b="1" dirty="0"/>
          </a:p>
        </p:txBody>
      </p:sp>
    </p:spTree>
    <p:extLst>
      <p:ext uri="{BB962C8B-B14F-4D97-AF65-F5344CB8AC3E}">
        <p14:creationId xmlns:p14="http://schemas.microsoft.com/office/powerpoint/2010/main" val="1101160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Wrap 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509823"/>
            <a:ext cx="8596668" cy="453154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Advice to future interns:</a:t>
            </a:r>
          </a:p>
          <a:p>
            <a:pPr lvl="1"/>
            <a:r>
              <a:rPr lang="en-US" dirty="0"/>
              <a:t>Master your version control software ASAP</a:t>
            </a:r>
          </a:p>
          <a:p>
            <a:pPr lvl="1"/>
            <a:r>
              <a:rPr lang="en-US" dirty="0"/>
              <a:t>Invest time into examining your team’s codebase</a:t>
            </a:r>
          </a:p>
          <a:p>
            <a:pPr lvl="1"/>
            <a:r>
              <a:rPr lang="en-US" dirty="0"/>
              <a:t>Use the technologies that you are most</a:t>
            </a:r>
            <a:br>
              <a:rPr lang="en-US" dirty="0"/>
            </a:br>
            <a:r>
              <a:rPr lang="en-US" dirty="0"/>
              <a:t>comfortable with, if applicable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Application to school work:</a:t>
            </a:r>
          </a:p>
          <a:p>
            <a:pPr lvl="1"/>
            <a:r>
              <a:rPr lang="en-US" dirty="0"/>
              <a:t>Knowledge of data structures and algorithms</a:t>
            </a:r>
          </a:p>
          <a:p>
            <a:pPr lvl="1"/>
            <a:r>
              <a:rPr lang="en-US" dirty="0"/>
              <a:t>Principles of constructing unit tests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Favorite aspects of the internship:</a:t>
            </a:r>
          </a:p>
          <a:p>
            <a:pPr lvl="1"/>
            <a:r>
              <a:rPr lang="en-US" dirty="0"/>
              <a:t>Giving bi-weekly demos</a:t>
            </a:r>
          </a:p>
          <a:p>
            <a:pPr lvl="1"/>
            <a:r>
              <a:rPr lang="en-US" dirty="0"/>
              <a:t>Volunteering at a cat shelter</a:t>
            </a:r>
          </a:p>
        </p:txBody>
      </p:sp>
      <p:pic>
        <p:nvPicPr>
          <p:cNvPr id="5122" name="Picture 2" descr="https://petcube.com/blog/content/images/2017/04/kitten-supplies-cov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801" y="4114359"/>
            <a:ext cx="2755900" cy="1665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demoskills.com/wp-content/uploads/2010/03/Demogu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801" y="1509823"/>
            <a:ext cx="2749731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55152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3028" y="2449032"/>
            <a:ext cx="10646340" cy="1320800"/>
          </a:xfrm>
        </p:spPr>
        <p:txBody>
          <a:bodyPr>
            <a:noAutofit/>
          </a:bodyPr>
          <a:lstStyle/>
          <a:p>
            <a:pPr algn="ctr"/>
            <a:r>
              <a:rPr lang="en-US" sz="9600" b="1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761779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41498"/>
            <a:ext cx="8596668" cy="708837"/>
          </a:xfrm>
        </p:spPr>
        <p:txBody>
          <a:bodyPr>
            <a:normAutofit/>
          </a:bodyPr>
          <a:lstStyle/>
          <a:p>
            <a:r>
              <a:rPr lang="en-US" dirty="0"/>
              <a:t>What I’ll cover…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605516"/>
            <a:ext cx="8966396" cy="4435846"/>
          </a:xfrm>
        </p:spPr>
        <p:txBody>
          <a:bodyPr>
            <a:normAutofit/>
          </a:bodyPr>
          <a:lstStyle/>
          <a:p>
            <a:pPr>
              <a:buFont typeface="+mj-lt"/>
              <a:buAutoNum type="arabicPeriod"/>
            </a:pPr>
            <a:r>
              <a:rPr lang="en-US" sz="2800" b="1" dirty="0"/>
              <a:t>Introduction to myself</a:t>
            </a:r>
          </a:p>
          <a:p>
            <a:pPr>
              <a:buFont typeface="+mj-lt"/>
              <a:buAutoNum type="arabicPeriod"/>
            </a:pPr>
            <a:r>
              <a:rPr lang="en-US" sz="2800" b="1" dirty="0"/>
              <a:t>Tasks contributed to </a:t>
            </a:r>
            <a:r>
              <a:rPr lang="en-US" sz="2800" b="1" dirty="0" err="1"/>
              <a:t>Allscripts</a:t>
            </a:r>
            <a:endParaRPr lang="en-US" sz="2800" b="1" dirty="0"/>
          </a:p>
          <a:p>
            <a:pPr>
              <a:buFont typeface="+mj-lt"/>
              <a:buAutoNum type="arabicPeriod"/>
            </a:pPr>
            <a:r>
              <a:rPr lang="en-US" sz="2800" b="1" dirty="0"/>
              <a:t>Summary of my work with Team </a:t>
            </a:r>
            <a:r>
              <a:rPr lang="en-US" sz="2800" b="1" dirty="0" err="1"/>
              <a:t>Notivation</a:t>
            </a:r>
            <a:endParaRPr lang="en-US" sz="2800" b="1" dirty="0"/>
          </a:p>
          <a:p>
            <a:pPr>
              <a:buFont typeface="+mj-lt"/>
              <a:buAutoNum type="arabicPeriod"/>
            </a:pPr>
            <a:r>
              <a:rPr lang="en-US" sz="2800" b="1" dirty="0"/>
              <a:t>Summary of my work with Team Stork</a:t>
            </a:r>
          </a:p>
          <a:p>
            <a:pPr>
              <a:buFont typeface="+mj-lt"/>
              <a:buAutoNum type="arabicPeriod"/>
            </a:pPr>
            <a:r>
              <a:rPr lang="en-US" sz="2800" b="1" dirty="0"/>
              <a:t>Lessons learned, application to school coursework, wrap-up</a:t>
            </a:r>
          </a:p>
          <a:p>
            <a:pPr>
              <a:buFont typeface="+mj-lt"/>
              <a:buAutoNum type="arabicPeriod"/>
            </a:pP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4723221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477386" y="4423144"/>
            <a:ext cx="5018567" cy="11908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72633"/>
          </a:xfrm>
        </p:spPr>
        <p:txBody>
          <a:bodyPr/>
          <a:lstStyle/>
          <a:p>
            <a:r>
              <a:rPr lang="en-US" dirty="0"/>
              <a:t>About me…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382233"/>
            <a:ext cx="8596668" cy="4659129"/>
          </a:xfrm>
        </p:spPr>
        <p:txBody>
          <a:bodyPr wrap="square">
            <a:normAutofit/>
          </a:bodyPr>
          <a:lstStyle/>
          <a:p>
            <a:r>
              <a:rPr lang="en-US" sz="2800" b="1" dirty="0"/>
              <a:t>Charlotte, NC</a:t>
            </a:r>
          </a:p>
          <a:p>
            <a:r>
              <a:rPr lang="en-US" sz="2800" b="1" dirty="0"/>
              <a:t>Rising sophomore at Duke</a:t>
            </a:r>
          </a:p>
          <a:p>
            <a:pPr lvl="1"/>
            <a:r>
              <a:rPr lang="en-US" sz="2400" b="1" dirty="0"/>
              <a:t>B.S. Computer Science</a:t>
            </a:r>
          </a:p>
          <a:p>
            <a:pPr lvl="1"/>
            <a:r>
              <a:rPr lang="en-US" sz="2400" b="1" dirty="0"/>
              <a:t>Minor in History</a:t>
            </a:r>
          </a:p>
          <a:p>
            <a:r>
              <a:rPr lang="en-US" sz="2800" b="1" dirty="0"/>
              <a:t>Freelance web developer</a:t>
            </a:r>
            <a:br>
              <a:rPr lang="en-US" sz="2800" b="1" dirty="0"/>
            </a:br>
            <a:endParaRPr lang="en-US" sz="2800" b="1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en-US" sz="2800" b="1" dirty="0">
                <a:solidFill>
                  <a:srgbClr val="002060"/>
                </a:solidFill>
              </a:rPr>
              <a:t>www.AdityaParuchuri.com</a:t>
            </a:r>
          </a:p>
          <a:p>
            <a:pPr marL="0" indent="0" algn="ctr">
              <a:buNone/>
            </a:pPr>
            <a:r>
              <a:rPr lang="en-US" sz="2800" b="1" dirty="0">
                <a:solidFill>
                  <a:srgbClr val="002060"/>
                </a:solidFill>
              </a:rPr>
              <a:t>GitHub: @Aditya-Tech</a:t>
            </a:r>
          </a:p>
          <a:p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5596628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 worked on this summer…</a:t>
            </a:r>
          </a:p>
        </p:txBody>
      </p:sp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1961207804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385112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HTML Note Output Generator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/>
              <a:t>TouchWorks</a:t>
            </a:r>
            <a:r>
              <a:rPr lang="en-US" dirty="0"/>
              <a:t>’ Note feature</a:t>
            </a:r>
          </a:p>
          <a:p>
            <a:r>
              <a:rPr lang="en-US" dirty="0"/>
              <a:t>Flow:</a:t>
            </a:r>
          </a:p>
          <a:p>
            <a:pPr lvl="1"/>
            <a:r>
              <a:rPr lang="en-US" dirty="0"/>
              <a:t>Inputs:  Patient data and metadata in XML format</a:t>
            </a:r>
          </a:p>
          <a:p>
            <a:pPr lvl="1"/>
            <a:r>
              <a:rPr lang="en-US" dirty="0"/>
              <a:t>Output: Formatted and styled HTML note</a:t>
            </a:r>
          </a:p>
          <a:p>
            <a:r>
              <a:rPr lang="en-US" dirty="0"/>
              <a:t> Why?</a:t>
            </a:r>
          </a:p>
          <a:p>
            <a:pPr lvl="1"/>
            <a:r>
              <a:rPr lang="en-US" dirty="0"/>
              <a:t>Reusable “stylesheets” </a:t>
            </a:r>
          </a:p>
          <a:p>
            <a:pPr lvl="1"/>
            <a:r>
              <a:rPr lang="en-US" dirty="0"/>
              <a:t>More styling and formatting options</a:t>
            </a:r>
          </a:p>
          <a:p>
            <a:pPr lvl="1"/>
            <a:r>
              <a:rPr lang="en-US" dirty="0"/>
              <a:t>Saves space in </a:t>
            </a:r>
            <a:r>
              <a:rPr lang="en-US" dirty="0" err="1"/>
              <a:t>TouchWorks</a:t>
            </a:r>
            <a:r>
              <a:rPr lang="en-US" dirty="0"/>
              <a:t>’ database</a:t>
            </a:r>
          </a:p>
          <a:p>
            <a:r>
              <a:rPr lang="en-US" dirty="0"/>
              <a:t> Challenges</a:t>
            </a:r>
          </a:p>
          <a:p>
            <a:pPr lvl="1"/>
            <a:r>
              <a:rPr lang="en-US" dirty="0"/>
              <a:t>Infinite ways notes can be formatted</a:t>
            </a:r>
          </a:p>
          <a:p>
            <a:pPr lvl="1"/>
            <a:r>
              <a:rPr lang="en-US" dirty="0"/>
              <a:t>Sheer number of note elements that currently exist  </a:t>
            </a:r>
          </a:p>
          <a:p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8918436" y="4685361"/>
            <a:ext cx="2539008" cy="1693518"/>
            <a:chOff x="1355724" y="3047867"/>
            <a:chExt cx="2539008" cy="1693518"/>
          </a:xfrm>
        </p:grpSpPr>
        <p:sp>
          <p:nvSpPr>
            <p:cNvPr id="5" name="Rectangle 4"/>
            <p:cNvSpPr/>
            <p:nvPr/>
          </p:nvSpPr>
          <p:spPr>
            <a:xfrm>
              <a:off x="1355724" y="3047867"/>
              <a:ext cx="2539007" cy="1693518"/>
            </a:xfrm>
            <a:prstGeom prst="rect">
              <a:avLst/>
            </a:prstGeom>
            <a:solidFill>
              <a:schemeClr val="tx2">
                <a:lumMod val="40000"/>
                <a:lumOff val="60000"/>
                <a:alpha val="90000"/>
              </a:schemeClr>
            </a:solidFill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" name="TextBox 5"/>
            <p:cNvSpPr txBox="1"/>
            <p:nvPr/>
          </p:nvSpPr>
          <p:spPr>
            <a:xfrm>
              <a:off x="1761966" y="3047867"/>
              <a:ext cx="2132766" cy="169351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128016" rIns="128016" bIns="128016" numCol="1" spcCol="1270" anchor="ctr" anchorCtr="0">
              <a:noAutofit/>
            </a:bodyPr>
            <a:lstStyle/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b="1" kern="1200" dirty="0"/>
                <a:t>Tech used: </a:t>
              </a:r>
              <a:r>
                <a:rPr lang="en-US" sz="1800" kern="1200" dirty="0"/>
                <a:t>JavaScript, Python, HTML, CSS, jQuery, ASP.NET MVC 5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523622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docs.google.com/drawings/d/sw15YxvM1b3hPdKk1s2efKw/image?w=624&amp;h=351&amp;rev=363&amp;ac=1"/>
          <p:cNvSpPr>
            <a:spLocks noChangeAspect="1" noChangeArrowheads="1"/>
          </p:cNvSpPr>
          <p:nvPr/>
        </p:nvSpPr>
        <p:spPr bwMode="auto">
          <a:xfrm>
            <a:off x="3124200" y="1757363"/>
            <a:ext cx="5943600" cy="334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4530" y="600389"/>
            <a:ext cx="8462939" cy="523289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1817370" y="5888280"/>
            <a:ext cx="9186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Figure 1</a:t>
            </a:r>
            <a:r>
              <a:rPr lang="en-US" dirty="0"/>
              <a:t>: Process flow for HTML Note Output Generator (</a:t>
            </a:r>
            <a:r>
              <a:rPr lang="en-US" i="1" dirty="0"/>
              <a:t>Diagram by Dustin Lambright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293132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7AB8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video-to-gif output imag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37" y="273056"/>
            <a:ext cx="11008934" cy="6123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38237" y="6027443"/>
            <a:ext cx="6103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Figure 2</a:t>
            </a:r>
            <a:r>
              <a:rPr lang="en-US" dirty="0"/>
              <a:t>: See the HTML Note Output Generator in action.</a:t>
            </a:r>
          </a:p>
        </p:txBody>
      </p:sp>
    </p:spTree>
    <p:extLst>
      <p:ext uri="{BB962C8B-B14F-4D97-AF65-F5344CB8AC3E}">
        <p14:creationId xmlns:p14="http://schemas.microsoft.com/office/powerpoint/2010/main" val="20801117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Modernization of </a:t>
            </a:r>
            <a:r>
              <a:rPr lang="en-US" dirty="0" err="1"/>
              <a:t>Prenatal’s</a:t>
            </a:r>
            <a:r>
              <a:rPr lang="en-US" dirty="0"/>
              <a:t> Silverlight Admin Application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/>
              <a:t>Silverlight -&gt; Latest HTML/CSS/JS</a:t>
            </a:r>
          </a:p>
          <a:p>
            <a:r>
              <a:rPr lang="en-US" sz="2800" dirty="0"/>
              <a:t>Why?</a:t>
            </a:r>
          </a:p>
          <a:p>
            <a:pPr lvl="1"/>
            <a:r>
              <a:rPr lang="en-US" sz="2400" dirty="0"/>
              <a:t>Security vulnerabilities in Silverlight</a:t>
            </a:r>
          </a:p>
          <a:p>
            <a:pPr lvl="1"/>
            <a:r>
              <a:rPr lang="en-US" sz="2400" dirty="0"/>
              <a:t>Single-page applications trend</a:t>
            </a:r>
          </a:p>
          <a:p>
            <a:pPr lvl="1"/>
            <a:r>
              <a:rPr lang="en-US" sz="2400" dirty="0"/>
              <a:t>HTML looks better</a:t>
            </a:r>
          </a:p>
          <a:p>
            <a:r>
              <a:rPr lang="en-US" sz="2800" dirty="0"/>
              <a:t> Challenges</a:t>
            </a:r>
          </a:p>
          <a:p>
            <a:pPr lvl="1"/>
            <a:r>
              <a:rPr lang="en-US" sz="2400" dirty="0"/>
              <a:t>Configuring server requests</a:t>
            </a:r>
          </a:p>
          <a:p>
            <a:pPr lvl="1"/>
            <a:r>
              <a:rPr lang="en-US" sz="2400" dirty="0"/>
              <a:t>Testing</a:t>
            </a:r>
          </a:p>
          <a:p>
            <a:pPr lvl="1"/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8918436" y="4685361"/>
            <a:ext cx="2539008" cy="1693518"/>
            <a:chOff x="1355724" y="3047867"/>
            <a:chExt cx="2539008" cy="1693518"/>
          </a:xfrm>
        </p:grpSpPr>
        <p:sp>
          <p:nvSpPr>
            <p:cNvPr id="5" name="Rectangle 4"/>
            <p:cNvSpPr/>
            <p:nvPr/>
          </p:nvSpPr>
          <p:spPr>
            <a:xfrm>
              <a:off x="1355724" y="3047867"/>
              <a:ext cx="2539007" cy="1693518"/>
            </a:xfrm>
            <a:prstGeom prst="rect">
              <a:avLst/>
            </a:prstGeom>
            <a:solidFill>
              <a:schemeClr val="tx2">
                <a:lumMod val="40000"/>
                <a:lumOff val="60000"/>
                <a:alpha val="90000"/>
              </a:schemeClr>
            </a:solidFill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" name="TextBox 5"/>
            <p:cNvSpPr txBox="1"/>
            <p:nvPr/>
          </p:nvSpPr>
          <p:spPr>
            <a:xfrm>
              <a:off x="1761966" y="3047867"/>
              <a:ext cx="2132766" cy="169351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128016" rIns="128016" bIns="128016" numCol="1" spcCol="1270" anchor="ctr" anchorCtr="0">
              <a:noAutofit/>
            </a:bodyPr>
            <a:lstStyle/>
            <a:p>
              <a:pPr lvl="0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b="1" dirty="0"/>
                <a:t>Tech used: </a:t>
              </a:r>
              <a:r>
                <a:rPr lang="en-US" dirty="0"/>
                <a:t>JavaScript, HTML, CSS, jQuery, AngularJS 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1593" y="1563645"/>
            <a:ext cx="4895850" cy="1099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1851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7AB8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video-to-gif output imag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32" y="516193"/>
            <a:ext cx="5853569" cy="3358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video-to-gif output imag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295" y="3044570"/>
            <a:ext cx="6848045" cy="3389782"/>
          </a:xfrm>
          <a:prstGeom prst="rect">
            <a:avLst/>
          </a:pr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rrow: Bent 6"/>
          <p:cNvSpPr/>
          <p:nvPr/>
        </p:nvSpPr>
        <p:spPr>
          <a:xfrm rot="5400000">
            <a:off x="6823154" y="1077437"/>
            <a:ext cx="1460342" cy="1405890"/>
          </a:xfrm>
          <a:prstGeom prst="bentArrow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7209" y="3874678"/>
            <a:ext cx="44790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Figure 3</a:t>
            </a:r>
            <a:r>
              <a:rPr lang="en-US" dirty="0"/>
              <a:t>: Admin App (Silverlight Version)</a:t>
            </a:r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913370" y="2721404"/>
            <a:ext cx="464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Figure 4</a:t>
            </a:r>
            <a:r>
              <a:rPr lang="en-US" dirty="0"/>
              <a:t>: Admin App (Modern Version)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973675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406</TotalTime>
  <Words>316</Words>
  <Application>Microsoft Office PowerPoint</Application>
  <PresentationFormat>Widescreen</PresentationFormat>
  <Paragraphs>66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Trebuchet MS</vt:lpstr>
      <vt:lpstr>Wingdings 3</vt:lpstr>
      <vt:lpstr>Facet</vt:lpstr>
      <vt:lpstr>My summer experience with Allscripts</vt:lpstr>
      <vt:lpstr>What I’ll cover…</vt:lpstr>
      <vt:lpstr>About me…</vt:lpstr>
      <vt:lpstr>What I worked on this summer…</vt:lpstr>
      <vt:lpstr>HTML Note Output Generator </vt:lpstr>
      <vt:lpstr>PowerPoint Presentation</vt:lpstr>
      <vt:lpstr>PowerPoint Presentation</vt:lpstr>
      <vt:lpstr>Modernization of Prenatal’s Silverlight Admin Application</vt:lpstr>
      <vt:lpstr>PowerPoint Presentation</vt:lpstr>
      <vt:lpstr>Wrap up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 summer experience with Allscripts</dc:title>
  <dc:creator>Paruchuri, Aditya</dc:creator>
  <cp:lastModifiedBy>Paruchuri, Aditya</cp:lastModifiedBy>
  <cp:revision>62</cp:revision>
  <dcterms:created xsi:type="dcterms:W3CDTF">2017-07-25T14:55:17Z</dcterms:created>
  <dcterms:modified xsi:type="dcterms:W3CDTF">2017-07-25T21:41:44Z</dcterms:modified>
</cp:coreProperties>
</file>